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60" r:id="rId11"/>
    <p:sldId id="270" r:id="rId12"/>
    <p:sldId id="271" r:id="rId13"/>
    <p:sldId id="274" r:id="rId14"/>
    <p:sldId id="276" r:id="rId15"/>
    <p:sldId id="277" r:id="rId16"/>
    <p:sldId id="278" r:id="rId17"/>
    <p:sldId id="279" r:id="rId18"/>
    <p:sldId id="280" r:id="rId19"/>
    <p:sldId id="282" r:id="rId20"/>
    <p:sldId id="261" r:id="rId21"/>
    <p:sldId id="262" r:id="rId22"/>
    <p:sldId id="263" r:id="rId23"/>
    <p:sldId id="264" r:id="rId24"/>
    <p:sldId id="265" r:id="rId25"/>
  </p:sldIdLst>
  <p:sldSz cx="14630400" cy="8229600"/>
  <p:notesSz cx="8229600" cy="14630400"/>
  <p:embeddedFontLst>
    <p:embeddedFont>
      <p:font typeface="Prata" panose="020B0604020202020204" charset="0"/>
      <p:regular r:id="rId27"/>
    </p:embeddedFont>
    <p:embeddedFont>
      <p:font typeface="Raleway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GOUDA" userId="5cdf2dacd8b49666" providerId="LiveId" clId="{023F195C-D4E0-4B1F-B6E1-D3DFA6436774}"/>
    <pc:docChg chg="modSld">
      <pc:chgData name="ROHIT GOUDA" userId="5cdf2dacd8b49666" providerId="LiveId" clId="{023F195C-D4E0-4B1F-B6E1-D3DFA6436774}" dt="2026-01-14T06:14:40.085" v="296" actId="20577"/>
      <pc:docMkLst>
        <pc:docMk/>
      </pc:docMkLst>
      <pc:sldChg chg="modSp mod">
        <pc:chgData name="ROHIT GOUDA" userId="5cdf2dacd8b49666" providerId="LiveId" clId="{023F195C-D4E0-4B1F-B6E1-D3DFA6436774}" dt="2026-01-14T06:14:40.085" v="296" actId="20577"/>
        <pc:sldMkLst>
          <pc:docMk/>
          <pc:sldMk cId="0" sldId="256"/>
        </pc:sldMkLst>
        <pc:spChg chg="mod">
          <ac:chgData name="ROHIT GOUDA" userId="5cdf2dacd8b49666" providerId="LiveId" clId="{023F195C-D4E0-4B1F-B6E1-D3DFA6436774}" dt="2026-01-14T06:14:40.085" v="296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00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13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Hotel Performance Dashboard - Trends, Revenue and KPIs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837144" y="5348050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                  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                       BY : </a:t>
            </a: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ROHIT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GOUDA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68733" y="156122"/>
            <a:ext cx="110929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Insights Tableau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B3D0B-516B-72C4-0777-BC9751AF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" y="1053772"/>
            <a:ext cx="7784122" cy="4409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6EED1E-354E-2468-037E-A8A2144F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843" y="3153509"/>
            <a:ext cx="6313648" cy="491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28 at 5.43.14 P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53" y="4114800"/>
            <a:ext cx="11652936" cy="3953216"/>
          </a:xfrm>
          <a:prstGeom prst="rect">
            <a:avLst/>
          </a:prstGeom>
        </p:spPr>
      </p:pic>
      <p:pic>
        <p:nvPicPr>
          <p:cNvPr id="3" name="Picture 2" descr="WhatsApp Image 2025-07-28 at 5.43.14 PM (2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53" y="161584"/>
            <a:ext cx="11652936" cy="3751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7-28 at 5.43.14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" y="635430"/>
            <a:ext cx="14422081" cy="722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9695" y="526942"/>
            <a:ext cx="838458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Insights </a:t>
            </a:r>
            <a:r>
              <a:rPr lang="en-US" sz="4450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MySQL</a:t>
            </a:r>
            <a:endParaRPr lang="en-US" sz="4450" dirty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8E7E9-BB80-0800-F508-5E538570C570}"/>
              </a:ext>
            </a:extLst>
          </p:cNvPr>
          <p:cNvSpPr txBox="1"/>
          <p:nvPr/>
        </p:nvSpPr>
        <p:spPr>
          <a:xfrm>
            <a:off x="0" y="1212294"/>
            <a:ext cx="1500553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1. Total Revenue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calculated the total revenue using the sum of all bookings.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helps us understand how much income the hotels generated overall.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2. Booking Status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grouped bookings by their status — such as Confirmed, Cancelled, or No-show.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tells us how customers are interacting with the booking system.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3. Revenue by State &amp; Hotel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broke down revenue by each state and hotel.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shows which locations and properties are the highest performers.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4. Occupancy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calculated how many rooms were actually occupied compared to the total available.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It gives us a clear picture of how efficiently room space is being used.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5. Total Bookings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counted all bookings made in the system.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gives us a basic measure of customer activity and demand.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9D354D-9D4D-670C-2EE9-DD5CC28F31CE}"/>
              </a:ext>
            </a:extLst>
          </p:cNvPr>
          <p:cNvSpPr txBox="1"/>
          <p:nvPr/>
        </p:nvSpPr>
        <p:spPr>
          <a:xfrm>
            <a:off x="0" y="1379870"/>
            <a:ext cx="10972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6. Cancellation Rate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measured the percentage of bookings that were cancelled.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helps identify problems in customer behavior or the booking process.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7. Class-wise Revenue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analyzed revenue by room class, like Standard, Deluxe, or Suite.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tells us which room types are most profitable.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8. Weekly Trend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looked at how bookings and revenue changed week by week.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It helps identify high and low-performing weeks to guide promotions.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9. Key Trend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summarized key patterns such as peak seasons or slow periods.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These trends support long-term business planning and forecasting.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10. Weekday &amp; Weekend Revenue &amp; Booking</a:t>
            </a: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compared how bookings and revenue vary between weekdays and weekends.</a:t>
            </a:r>
          </a:p>
          <a:p>
            <a:pPr algn="just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This shows customer preferences and helps with pricing strategy.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05482-75AD-DCA1-3B4D-9A9358E99F95}"/>
              </a:ext>
            </a:extLst>
          </p:cNvPr>
          <p:cNvSpPr txBox="1"/>
          <p:nvPr/>
        </p:nvSpPr>
        <p:spPr>
          <a:xfrm>
            <a:off x="2954216" y="224334"/>
            <a:ext cx="7338646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Insights MySQL</a:t>
            </a:r>
          </a:p>
        </p:txBody>
      </p:sp>
    </p:spTree>
    <p:extLst>
      <p:ext uri="{BB962C8B-B14F-4D97-AF65-F5344CB8AC3E}">
        <p14:creationId xmlns:p14="http://schemas.microsoft.com/office/powerpoint/2010/main" val="31911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217C1D-4B2A-FCF2-CFF0-E40D8FDB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907063"/>
            <a:ext cx="7972145" cy="3969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45AB12-995B-5250-A9AD-714E191E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632" y="4259864"/>
            <a:ext cx="6740768" cy="396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9BC70-B832-63E6-56DE-C100CBEDD747}"/>
              </a:ext>
            </a:extLst>
          </p:cNvPr>
          <p:cNvSpPr txBox="1"/>
          <p:nvPr/>
        </p:nvSpPr>
        <p:spPr>
          <a:xfrm>
            <a:off x="914400" y="0"/>
            <a:ext cx="11863754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MySQL</a:t>
            </a:r>
          </a:p>
        </p:txBody>
      </p:sp>
    </p:spTree>
    <p:extLst>
      <p:ext uri="{BB962C8B-B14F-4D97-AF65-F5344CB8AC3E}">
        <p14:creationId xmlns:p14="http://schemas.microsoft.com/office/powerpoint/2010/main" val="12043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18597-440B-E762-AE6F-85A6A52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7531" cy="4747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C3313-F24F-405D-4AA4-FA9685C4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10" y="4114800"/>
            <a:ext cx="73684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B9E31-27AA-E6B2-A59F-68A75554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48954" cy="505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11C97-7C59-74B7-9095-A73D504A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87" y="4209944"/>
            <a:ext cx="7479613" cy="40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76A90-2FAB-4634-7815-19F05780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7577054" cy="4677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C14B-DC13-B44E-C859-37D47D7B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46" y="3646758"/>
            <a:ext cx="7577053" cy="45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46EF3-DECA-684F-B40F-3D969E5C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9" y="72023"/>
            <a:ext cx="6980042" cy="4042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A3BEA-A296-3864-113B-88A4F3E5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72024"/>
            <a:ext cx="7147621" cy="404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D1081-F929-9675-7728-46A8EB0B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89" y="4192546"/>
            <a:ext cx="7147621" cy="38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6468" y="681925"/>
            <a:ext cx="4076054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0" b="1" dirty="0">
                <a:solidFill>
                  <a:srgbClr val="F2E782"/>
                </a:solidFill>
                <a:latin typeface="Prata" pitchFamily="34" charset="0"/>
              </a:rPr>
              <a:t>INDEX</a:t>
            </a:r>
            <a:endParaRPr lang="en-US" sz="44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16256" y="1844299"/>
            <a:ext cx="112827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Problem statements: Unclear Revenue v/s Bookings patterns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Measure taken to </a:t>
            </a:r>
            <a:r>
              <a:rPr lang="en-US" sz="2400" dirty="0" err="1">
                <a:solidFill>
                  <a:schemeClr val="bg1"/>
                </a:solidFill>
              </a:rPr>
              <a:t>reslove</a:t>
            </a:r>
            <a:r>
              <a:rPr lang="en-US" sz="2400" dirty="0">
                <a:solidFill>
                  <a:schemeClr val="bg1"/>
                </a:solidFill>
              </a:rPr>
              <a:t> the issues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3. Excel Dashboard Overview </a:t>
            </a:r>
          </a:p>
          <a:p>
            <a:r>
              <a:rPr lang="en-US" sz="2400" dirty="0">
                <a:solidFill>
                  <a:schemeClr val="bg1"/>
                </a:solidFill>
              </a:rPr>
              <a:t>4. Detailed Insights Excel</a:t>
            </a:r>
          </a:p>
          <a:p>
            <a:r>
              <a:rPr lang="en-US" sz="2400" dirty="0">
                <a:solidFill>
                  <a:schemeClr val="bg1"/>
                </a:solidFill>
              </a:rPr>
              <a:t>5. Power bi Dashboard Overview </a:t>
            </a:r>
          </a:p>
          <a:p>
            <a:r>
              <a:rPr lang="en-US" sz="2400" dirty="0">
                <a:solidFill>
                  <a:schemeClr val="bg1"/>
                </a:solidFill>
              </a:rPr>
              <a:t>6. Detailed Insights Power bi</a:t>
            </a:r>
          </a:p>
          <a:p>
            <a:r>
              <a:rPr lang="en-US" sz="2400" dirty="0">
                <a:solidFill>
                  <a:schemeClr val="bg1"/>
                </a:solidFill>
              </a:rPr>
              <a:t>7. Tableau Dashboard Overview </a:t>
            </a:r>
          </a:p>
          <a:p>
            <a:r>
              <a:rPr lang="en-US" sz="2400" dirty="0">
                <a:solidFill>
                  <a:schemeClr val="bg1"/>
                </a:solidFill>
              </a:rPr>
              <a:t>8. Detailed Insights Tableau</a:t>
            </a:r>
          </a:p>
          <a:p>
            <a:r>
              <a:rPr lang="en-US" sz="2400" dirty="0">
                <a:solidFill>
                  <a:schemeClr val="bg1"/>
                </a:solidFill>
              </a:rPr>
              <a:t>9. </a:t>
            </a:r>
            <a:r>
              <a:rPr lang="en-US" sz="2400" dirty="0" err="1">
                <a:solidFill>
                  <a:schemeClr val="bg1"/>
                </a:solidFill>
              </a:rPr>
              <a:t>Mysql</a:t>
            </a:r>
            <a:r>
              <a:rPr lang="en-US" sz="2400" dirty="0">
                <a:solidFill>
                  <a:schemeClr val="bg1"/>
                </a:solidFill>
              </a:rPr>
              <a:t> Overview</a:t>
            </a:r>
          </a:p>
          <a:p>
            <a:r>
              <a:rPr lang="en-US" sz="2400" dirty="0">
                <a:solidFill>
                  <a:schemeClr val="bg1"/>
                </a:solidFill>
              </a:rPr>
              <a:t>10. Detailed Insights </a:t>
            </a:r>
            <a:r>
              <a:rPr lang="en-US" sz="2400" dirty="0" err="1">
                <a:solidFill>
                  <a:schemeClr val="bg1"/>
                </a:solidFill>
              </a:rPr>
              <a:t>Mysql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11. Recommendations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12. Key Metrics to Track</a:t>
            </a:r>
          </a:p>
          <a:p>
            <a:r>
              <a:rPr lang="en-US" sz="2400" dirty="0">
                <a:solidFill>
                  <a:schemeClr val="bg1"/>
                </a:solidFill>
              </a:rPr>
              <a:t>13. Impact of Dashboard Implementation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14. Tools &amp;Technologies Used14.Conclusion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8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58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Key KPIs Weekly: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Track occupancy, cancellations, and utilization regularly for timely operational decisions.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109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Underutilized Rooms: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Use dashboard insights to adjust pricing and marketing for underperforming room types or regions.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160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High-Performing Platforms &amp; States: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Allocate budget and inventory to booking platforms and regions with consistent high success rates.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840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Reporting: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Use Power BI or Tableau to create live dashboards for real-time decision-making instead of manual Excel updates.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7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Metrics to Track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5205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3270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Occupancy Rate Trends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Weekday vs Weekend Performance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59520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Cancellation Rates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Room Class and Region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43362"/>
            <a:ext cx="3906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Revenue per Available Room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3378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(RevPAR) by Booking Source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43362"/>
            <a:ext cx="3003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Utilization Percentage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3378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 Booking Lead Time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10339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of Dashboard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033236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Clarity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78094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 revenue streams and booking patterns.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033236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290530"/>
            <a:ext cx="3761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Decision Making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7809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Ability to make data-driven marketing and pricing decisions.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90862"/>
            <a:ext cx="121920" cy="1367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efficiency through timely KPI monitoring.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990862"/>
            <a:ext cx="121920" cy="13679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Better Allocation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Resource allocation leading to revenue growth.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053"/>
            <a:ext cx="7315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3064431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3" y="3064431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064431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48" y="3064431"/>
            <a:ext cx="1448872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4599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Excel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93790" y="518076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 and pivot analysis.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4200406" y="4599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200406" y="518076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 data querying and aggregation.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607022" y="4599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07022" y="518076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modeling and interactive dashboard creation.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1013638" y="4599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013638" y="518076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visualization and geographic insights.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91346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Hotel Performance Dashboard transforms scattered data into actionable insights, empowering stakeholders to optimize revenue, improve occupancy, and make informed decisions — driving measurable business growth.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58314"/>
            <a:ext cx="30480" cy="1961912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49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Statement: Unclear Revenue vs Bookings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6221" y="4235919"/>
            <a:ext cx="7928179" cy="212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Hotels struggle to differentiate weekday vs weekend performance</a:t>
            </a:r>
          </a:p>
          <a:p>
            <a:pPr marL="342900" indent="-342900">
              <a:lnSpc>
                <a:spcPct val="25000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Class-wise revenue insights are unclear due to scattered data sources</a:t>
            </a:r>
          </a:p>
          <a:p>
            <a:pPr marL="342900" indent="-342900">
              <a:lnSpc>
                <a:spcPct val="25000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lack of clarity impacts marketing strategies and pricing decisions.</a:t>
            </a:r>
            <a:endParaRPr lang="en-US" sz="1750" dirty="0"/>
          </a:p>
          <a:p>
            <a:pPr marL="342900" indent="-342900">
              <a:lnSpc>
                <a:spcPct val="25000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124" y="478631"/>
            <a:ext cx="7854077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Steps Taken to Solve the Client's Issue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9124" y="1370528"/>
            <a:ext cx="173950" cy="1044297"/>
          </a:xfrm>
          <a:prstGeom prst="roundRect">
            <a:avLst>
              <a:gd name="adj" fmla="val 15009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957024" y="1544479"/>
            <a:ext cx="294596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Understood Requirements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57024" y="1920716"/>
            <a:ext cx="1306425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key metrics like revenue, bookings, occupancy, cancellations, and trends from client briefs.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70109" y="2545318"/>
            <a:ext cx="173950" cy="1044297"/>
          </a:xfrm>
          <a:prstGeom prst="roundRect">
            <a:avLst>
              <a:gd name="adj" fmla="val 15009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218009" y="2719268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Data Preparation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18009" y="3095506"/>
            <a:ext cx="1280326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Cleaned raw data using Excel formulas (SUMIFS, IF, VLOOKUP) and SQL queries with joins, filters, and groupings.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31213" y="3720108"/>
            <a:ext cx="173950" cy="1044297"/>
          </a:xfrm>
          <a:prstGeom prst="roundRect">
            <a:avLst>
              <a:gd name="adj" fmla="val 15009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479113" y="3894058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Data Modeling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79113" y="4270296"/>
            <a:ext cx="1254216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relationships between bookings, hotel, room, and data tables; created DAX measures for utilization %, cancellations, and trends.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92317" y="4894897"/>
            <a:ext cx="173950" cy="1681282"/>
          </a:xfrm>
          <a:prstGeom prst="roundRect">
            <a:avLst>
              <a:gd name="adj" fmla="val 15009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1740218" y="5068848"/>
            <a:ext cx="236541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Dashboard Creation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740218" y="5445085"/>
            <a:ext cx="1228105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Excel: Pivot tables, slicers, KPI cards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40218" y="5784413"/>
            <a:ext cx="1228105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BI: Interactive visuals, filters, and cards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40218" y="6144399"/>
            <a:ext cx="1228105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Tableau: Advanced charts, trend lines, city-level visualizations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31213" y="6706672"/>
            <a:ext cx="173950" cy="1044297"/>
          </a:xfrm>
          <a:prstGeom prst="roundRect">
            <a:avLst>
              <a:gd name="adj" fmla="val 15009"/>
            </a:avLst>
          </a:prstGeom>
          <a:solidFill>
            <a:srgbClr val="3A3B3C"/>
          </a:solidFill>
          <a:ln/>
        </p:spPr>
      </p:sp>
      <p:sp>
        <p:nvSpPr>
          <p:cNvPr id="18" name="Text 16"/>
          <p:cNvSpPr/>
          <p:nvPr/>
        </p:nvSpPr>
        <p:spPr>
          <a:xfrm>
            <a:off x="1479113" y="6880622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5. Result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479113" y="7256859"/>
            <a:ext cx="1254216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Delivered a comprehensive, visual, and interactive dashboard enabling fast, data-driven decisions.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13681" y="418454"/>
            <a:ext cx="8927023" cy="914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Excel Dashboard Overview</a:t>
            </a:r>
            <a:endParaRPr lang="en-US" sz="4450" dirty="0"/>
          </a:p>
        </p:txBody>
      </p:sp>
      <p:sp>
        <p:nvSpPr>
          <p:cNvPr id="4" name="TextBox 3"/>
          <p:cNvSpPr txBox="1"/>
          <p:nvPr/>
        </p:nvSpPr>
        <p:spPr>
          <a:xfrm>
            <a:off x="976393" y="1952786"/>
            <a:ext cx="118097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The dashboard reports 135K total bookings and ₹1,708.8M revenue, showing strong performance.</a:t>
            </a:r>
          </a:p>
          <a:p>
            <a:endParaRPr lang="en-US" sz="2000" dirty="0">
              <a:solidFill>
                <a:schemeClr val="bg2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The occupancy rate is 57.87%, while the cancellation rate is 24.83%, highlighting a concern with cancellations.</a:t>
            </a:r>
          </a:p>
          <a:p>
            <a:endParaRPr lang="en-US" sz="2000" dirty="0">
              <a:solidFill>
                <a:schemeClr val="bg2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Weekdays outperform weekends in both bookings and revenue, indicating a more business-oriented customer base.</a:t>
            </a:r>
          </a:p>
          <a:p>
            <a:endParaRPr lang="en-US" sz="2000" dirty="0">
              <a:solidFill>
                <a:schemeClr val="bg2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RT3 room category generates the highest revenue, and RT1 has the highest room utilization.</a:t>
            </a:r>
          </a:p>
          <a:p>
            <a:endParaRPr lang="en-US" sz="2000" dirty="0">
              <a:solidFill>
                <a:schemeClr val="bg2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Mumbai leads in revenue by state, and </a:t>
            </a:r>
            <a:r>
              <a:rPr lang="en-US" sz="2000" dirty="0" err="1">
                <a:solidFill>
                  <a:schemeClr val="bg2"/>
                </a:solidFill>
                <a:latin typeface="Raleway" charset="0"/>
              </a:rPr>
              <a:t>Atliq</a:t>
            </a:r>
            <a:r>
              <a:rPr lang="en-US" sz="2000" dirty="0">
                <a:solidFill>
                  <a:schemeClr val="bg2"/>
                </a:solidFill>
                <a:latin typeface="Raleway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Raleway" charset="0"/>
              </a:rPr>
              <a:t>Blu</a:t>
            </a:r>
            <a:r>
              <a:rPr lang="en-US" sz="2000" dirty="0">
                <a:solidFill>
                  <a:schemeClr val="bg2"/>
                </a:solidFill>
                <a:latin typeface="Raleway" charset="0"/>
              </a:rPr>
              <a:t> &amp; </a:t>
            </a:r>
            <a:r>
              <a:rPr lang="en-US" sz="2000" dirty="0" err="1">
                <a:solidFill>
                  <a:schemeClr val="bg2"/>
                </a:solidFill>
                <a:latin typeface="Raleway" charset="0"/>
              </a:rPr>
              <a:t>Atliq</a:t>
            </a:r>
            <a:r>
              <a:rPr lang="en-US" sz="2000" dirty="0">
                <a:solidFill>
                  <a:schemeClr val="bg2"/>
                </a:solidFill>
                <a:latin typeface="Raleway" charset="0"/>
              </a:rPr>
              <a:t> Exotica are top-performing hotels.</a:t>
            </a:r>
          </a:p>
          <a:p>
            <a:endParaRPr lang="en-US" sz="2000" dirty="0">
              <a:solidFill>
                <a:schemeClr val="bg2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Raleway" charset="0"/>
              </a:rPr>
              <a:t>🔹 Monthly trends show peak bookings in June and July, while occupancy has slightly declined over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2584" y="511444"/>
            <a:ext cx="767166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</a:t>
            </a: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Insights Excel</a:t>
            </a:r>
          </a:p>
        </p:txBody>
      </p:sp>
      <p:pic>
        <p:nvPicPr>
          <p:cNvPr id="6" name="Picture 5" descr="WhatsApp Image 2025-07-28 at 10.04.3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01" y="1533524"/>
            <a:ext cx="12925587" cy="64791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5193" y="478163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Dashboard Overview</a:t>
            </a:r>
            <a:endParaRPr lang="en-US" sz="4450" dirty="0"/>
          </a:p>
        </p:txBody>
      </p:sp>
      <p:sp>
        <p:nvSpPr>
          <p:cNvPr id="4" name="TextBox 3"/>
          <p:cNvSpPr txBox="1"/>
          <p:nvPr/>
        </p:nvSpPr>
        <p:spPr>
          <a:xfrm>
            <a:off x="1518835" y="2402237"/>
            <a:ext cx="12693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The dashboard shows a total of 135K bookings and 1,709M revenue, reflecting strong overall performance.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The occupancy rate is 57.87%, indicating moderate room utilization.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The cancellation rate is 24.83%, which is relatively high and may need attention.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Mumbai is the top revenue-generating city, and </a:t>
            </a:r>
            <a:r>
              <a:rPr lang="en-US" sz="2000" dirty="0" err="1">
                <a:solidFill>
                  <a:schemeClr val="bg1"/>
                </a:solidFill>
                <a:latin typeface="Raleway" charset="0"/>
              </a:rPr>
              <a:t>Atliq</a:t>
            </a: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Exotica is the highest-earning hotel.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Weekday bookings and revenue are significantly higher than on weekends.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 RT3 and RT1 room classes generate the most revenue among all room types.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charset="0"/>
              </a:rPr>
              <a:t>Most guests checked out during June and July, highlighting the seasonal peak.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0657" y="232475"/>
            <a:ext cx="8849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Insights </a:t>
            </a:r>
            <a:r>
              <a:rPr lang="en-US" sz="4450" b="1" dirty="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PowerBI</a:t>
            </a:r>
            <a:endParaRPr lang="en-US" sz="4450" b="1" dirty="0">
              <a:solidFill>
                <a:srgbClr val="F2E782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</p:txBody>
      </p:sp>
      <p:pic>
        <p:nvPicPr>
          <p:cNvPr id="3" name="Picture 2" descr="WhatsApp Image 2025-07-28 at 5.45.59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1257646"/>
            <a:ext cx="13452529" cy="67704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2719" y="429386"/>
            <a:ext cx="939197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Tableau Dashboard Overview</a:t>
            </a:r>
            <a:endParaRPr lang="en-US" sz="4450" dirty="0"/>
          </a:p>
        </p:txBody>
      </p:sp>
      <p:sp>
        <p:nvSpPr>
          <p:cNvPr id="3" name="TextBox 2"/>
          <p:cNvSpPr txBox="1"/>
          <p:nvPr/>
        </p:nvSpPr>
        <p:spPr>
          <a:xfrm>
            <a:off x="1394847" y="2092271"/>
            <a:ext cx="120886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The dashboard shows a total of 135K bookings and ₹1,709M in revenue, with an overall occupancy rate of         57.87%.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The cancellation rate is 24.83%, with 94K+ guests checked out successfully.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July had the highest bookings, followed by June, indicating a clear seasonal peak.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Weekday bookings and revenue are higher than weekends, showing business travel dominance.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Among room classes, RT2 generated the highest revenue (₹560M).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aleway" charset="0"/>
              </a:rPr>
              <a:t>🔹 Direct offline and journey platforms contributed the most in revenue.</a:t>
            </a: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  <a:p>
            <a:endParaRPr lang="en-US" sz="2000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1117</Words>
  <Application>Microsoft Office PowerPoint</Application>
  <PresentationFormat>Custom</PresentationFormat>
  <Paragraphs>177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Raleway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ROHIT GOUDA</dc:creator>
  <cp:lastModifiedBy>ROHIT GOUDA</cp:lastModifiedBy>
  <cp:revision>11</cp:revision>
  <dcterms:created xsi:type="dcterms:W3CDTF">2025-07-26T17:30:43Z</dcterms:created>
  <dcterms:modified xsi:type="dcterms:W3CDTF">2026-01-14T06:14:43Z</dcterms:modified>
</cp:coreProperties>
</file>